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7" r:id="rId3"/>
    <p:sldMasterId id="2147483710" r:id="rId4"/>
  </p:sldMasterIdLst>
  <p:notesMasterIdLst>
    <p:notesMasterId r:id="rId99"/>
  </p:notesMasterIdLst>
  <p:sldIdLst>
    <p:sldId id="454" r:id="rId5"/>
    <p:sldId id="369" r:id="rId6"/>
    <p:sldId id="350" r:id="rId7"/>
    <p:sldId id="375" r:id="rId8"/>
    <p:sldId id="346" r:id="rId9"/>
    <p:sldId id="395" r:id="rId10"/>
    <p:sldId id="473" r:id="rId11"/>
    <p:sldId id="472" r:id="rId12"/>
    <p:sldId id="264" r:id="rId13"/>
    <p:sldId id="265" r:id="rId14"/>
    <p:sldId id="257" r:id="rId15"/>
    <p:sldId id="258" r:id="rId16"/>
    <p:sldId id="359" r:id="rId17"/>
    <p:sldId id="471" r:id="rId18"/>
    <p:sldId id="273" r:id="rId19"/>
    <p:sldId id="400" r:id="rId20"/>
    <p:sldId id="381" r:id="rId21"/>
    <p:sldId id="474" r:id="rId22"/>
    <p:sldId id="335" r:id="rId23"/>
    <p:sldId id="278" r:id="rId24"/>
    <p:sldId id="279" r:id="rId25"/>
    <p:sldId id="327" r:id="rId26"/>
    <p:sldId id="322" r:id="rId27"/>
    <p:sldId id="280" r:id="rId28"/>
    <p:sldId id="283" r:id="rId29"/>
    <p:sldId id="284" r:id="rId30"/>
    <p:sldId id="285" r:id="rId31"/>
    <p:sldId id="363" r:id="rId32"/>
    <p:sldId id="286" r:id="rId33"/>
    <p:sldId id="287" r:id="rId34"/>
    <p:sldId id="469" r:id="rId35"/>
    <p:sldId id="282" r:id="rId36"/>
    <p:sldId id="403" r:id="rId37"/>
    <p:sldId id="266" r:id="rId38"/>
    <p:sldId id="288" r:id="rId39"/>
    <p:sldId id="256" r:id="rId40"/>
    <p:sldId id="321" r:id="rId41"/>
    <p:sldId id="262" r:id="rId42"/>
    <p:sldId id="324" r:id="rId43"/>
    <p:sldId id="323" r:id="rId44"/>
    <p:sldId id="372" r:id="rId45"/>
    <p:sldId id="459" r:id="rId46"/>
    <p:sldId id="468" r:id="rId47"/>
    <p:sldId id="259" r:id="rId48"/>
    <p:sldId id="458" r:id="rId49"/>
    <p:sldId id="260" r:id="rId50"/>
    <p:sldId id="376" r:id="rId51"/>
    <p:sldId id="467" r:id="rId52"/>
    <p:sldId id="325" r:id="rId53"/>
    <p:sldId id="450" r:id="rId54"/>
    <p:sldId id="292" r:id="rId55"/>
    <p:sldId id="267" r:id="rId56"/>
    <p:sldId id="401" r:id="rId57"/>
    <p:sldId id="392" r:id="rId58"/>
    <p:sldId id="475" r:id="rId59"/>
    <p:sldId id="409" r:id="rId60"/>
    <p:sldId id="373" r:id="rId61"/>
    <p:sldId id="274" r:id="rId62"/>
    <p:sldId id="275" r:id="rId63"/>
    <p:sldId id="326" r:id="rId64"/>
    <p:sldId id="291" r:id="rId65"/>
    <p:sldId id="290" r:id="rId66"/>
    <p:sldId id="276" r:id="rId67"/>
    <p:sldId id="412" r:id="rId68"/>
    <p:sldId id="466" r:id="rId69"/>
    <p:sldId id="289" r:id="rId70"/>
    <p:sldId id="413" r:id="rId71"/>
    <p:sldId id="456" r:id="rId72"/>
    <p:sldId id="411" r:id="rId73"/>
    <p:sldId id="465" r:id="rId74"/>
    <p:sldId id="270" r:id="rId75"/>
    <p:sldId id="426" r:id="rId76"/>
    <p:sldId id="419" r:id="rId77"/>
    <p:sldId id="271" r:id="rId78"/>
    <p:sldId id="427" r:id="rId79"/>
    <p:sldId id="424" r:id="rId80"/>
    <p:sldId id="301" r:id="rId81"/>
    <p:sldId id="317" r:id="rId82"/>
    <p:sldId id="316" r:id="rId83"/>
    <p:sldId id="315" r:id="rId84"/>
    <p:sldId id="318" r:id="rId85"/>
    <p:sldId id="360" r:id="rId86"/>
    <p:sldId id="302" r:id="rId87"/>
    <p:sldId id="320" r:id="rId88"/>
    <p:sldId id="268" r:id="rId89"/>
    <p:sldId id="336" r:id="rId90"/>
    <p:sldId id="457" r:id="rId91"/>
    <p:sldId id="477" r:id="rId92"/>
    <p:sldId id="415" r:id="rId93"/>
    <p:sldId id="366" r:id="rId94"/>
    <p:sldId id="365" r:id="rId95"/>
    <p:sldId id="377" r:id="rId96"/>
    <p:sldId id="367" r:id="rId97"/>
    <p:sldId id="368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3A7A3A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3010" autoAdjust="0"/>
  </p:normalViewPr>
  <p:slideViewPr>
    <p:cSldViewPr snapToGrid="0">
      <p:cViewPr varScale="1">
        <p:scale>
          <a:sx n="93" d="100"/>
          <a:sy n="93" d="100"/>
        </p:scale>
        <p:origin x="6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91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42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r>
              <a:rPr lang="en-US" dirty="0"/>
              <a:t>Supports documents up to 2GB (in binary format)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reason to download SSMS 22: Only this version will the table designer allow the json datatype.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JSON is updated in varchar and </a:t>
            </a:r>
            <a:r>
              <a:rPr lang="en-US" dirty="0" err="1"/>
              <a:t>nvarchar</a:t>
            </a:r>
            <a:r>
              <a:rPr lang="en-US" dirty="0"/>
              <a:t> columns, the entire value is re-written.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46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64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  <a:p>
            <a:r>
              <a:rPr lang="en-US" dirty="0"/>
              <a:t>Our path will start at the root, denoted by a $-character.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92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enough rules that you could make a game show out of it, but thankfully we can let SQL Server do the heavy thinking for 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2075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double-quotes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second parameter value of VALUE is not an OR-gate of SCALAR/OBJECT/ARRAY, as seen by example ‘false’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availability of the *-wildcard, where if the value exists ANYWHERE in the key, a true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7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2328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105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089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659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857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keys’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301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4AC7-FDBE-9358-9CAF-8F1C5FF2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7522C-D39B-BB37-3F71-2171AC9E9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CDA95-82E5-09FF-B5A4-449BE2314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47C9-4200-F3F2-2ADC-AA582DE8F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77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C13C-91B6-C655-4CA1-ED7114BF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27A5D-12D1-2F73-F1A7-3AABF8F53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EB0-EA37-13B2-7B9B-FBDA3DC3E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 allows me to build </a:t>
            </a:r>
            <a:r>
              <a:rPr lang="en-US" dirty="0"/>
              <a:t>an object of key/value pairs using a GROUP BY clause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496E-D236-1A82-440F-738241E64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6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E70D-9846-B2BA-CCF4-DCEFD257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337E3-2FD4-9695-9982-EA37AABBB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8B14A-A5B8-5F27-09BB-A4D667EBA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2CDF-6D76-5127-0907-C6D168E6F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437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FED-F52D-9BCA-F86C-34967CE0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3BDD-9E3C-D900-F458-C2AA80182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F1B-ACA3-D185-96BD-49C67D8C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value-add of JSON_ARRAYAGG is using a GROUP BY clause to consolidate values into a potentially-ordered array.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DCA9-7E1D-1F52-49F5-BF12F359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  <a:p>
            <a:endParaRPr lang="en-US" dirty="0"/>
          </a:p>
          <a:p>
            <a:r>
              <a:rPr lang="en-US" dirty="0"/>
              <a:t>(I have a demo showing that you only receive pretty-print output if it was initially inserted in pretty-print format.)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8832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2MB, and I can go higher.</a:t>
            </a:r>
          </a:p>
          <a:p>
            <a:r>
              <a:rPr lang="en-US" dirty="0"/>
              <a:t>Remember the limit for “Non-XML data” is 2MB.</a:t>
            </a:r>
          </a:p>
          <a:p>
            <a:endParaRPr lang="en-US" dirty="0"/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 (if varchar), so don’t go overboard.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means 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“FOR JSON AUTO”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301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  <a:p>
            <a:endParaRPr lang="en-US" dirty="0"/>
          </a:p>
          <a:p>
            <a:r>
              <a:rPr lang="en-US" dirty="0"/>
              <a:t>Notice in the third statement that I don’t have to update the entire JSON for just a single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984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5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7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.png"/><Relationship Id="rId4" Type="http://schemas.openxmlformats.org/officeDocument/2006/relationships/image" Target="../media/image39.sv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9" t="49687" r="27090"/>
          <a:stretch>
            <a:fillRect/>
          </a:stretch>
        </p:blipFill>
        <p:spPr>
          <a:xfrm rot="6530106" flipH="1">
            <a:off x="7308961" y="2156942"/>
            <a:ext cx="6526082" cy="513073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9F00BA2-A253-C079-CD3A-377BBC7900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A44004-DA51-0FC7-3FBD-EC8AC56DBA5B}"/>
              </a:ext>
            </a:extLst>
          </p:cNvPr>
          <p:cNvSpPr/>
          <p:nvPr userDrawn="1"/>
        </p:nvSpPr>
        <p:spPr>
          <a:xfrm>
            <a:off x="6706520" y="6858000"/>
            <a:ext cx="5620871" cy="1879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F630D-5F5C-1381-8C75-FF34A87DF22D}"/>
              </a:ext>
            </a:extLst>
          </p:cNvPr>
          <p:cNvSpPr/>
          <p:nvPr userDrawn="1"/>
        </p:nvSpPr>
        <p:spPr>
          <a:xfrm>
            <a:off x="12192000" y="903098"/>
            <a:ext cx="1919893" cy="743407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42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CB1CF-527B-6DCF-80D0-0CD675A0EC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E6C227-EC48-5660-2601-0498328C39B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BF7B97-B255-507D-0F7D-5D4E3B16DDA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478BA-5A1E-5E0A-C0B8-2EB19014933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9E9DDE-7486-F636-84EA-B35662CDE36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0" name="Picture 9" descr="A rainbow colored spiral on a black background&#10;&#10;AI-generated content may be incorrect.">
            <a:extLst>
              <a:ext uri="{FF2B5EF4-FFF2-40B4-BE49-F238E27FC236}">
                <a16:creationId xmlns:a16="http://schemas.microsoft.com/office/drawing/2014/main" id="{51A462AE-0444-5920-2B50-96C81DB3B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06"/>
          <a:stretch>
            <a:fillRect/>
          </a:stretch>
        </p:blipFill>
        <p:spPr>
          <a:xfrm rot="853563">
            <a:off x="8084187" y="535258"/>
            <a:ext cx="4092861" cy="842620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658FBD7-C903-3A23-EACF-F46526C1B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F937EE-3B26-DBBC-07A8-655029CB59DE}"/>
              </a:ext>
            </a:extLst>
          </p:cNvPr>
          <p:cNvSpPr/>
          <p:nvPr userDrawn="1"/>
        </p:nvSpPr>
        <p:spPr>
          <a:xfrm>
            <a:off x="6911213" y="6858000"/>
            <a:ext cx="4411211" cy="75303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5FFA0E-5400-3EE9-E80B-EC63219C753E}"/>
              </a:ext>
            </a:extLst>
          </p:cNvPr>
          <p:cNvSpPr/>
          <p:nvPr userDrawn="1"/>
        </p:nvSpPr>
        <p:spPr>
          <a:xfrm>
            <a:off x="12192000" y="1284945"/>
            <a:ext cx="838200" cy="380522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560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61EA856-BAB8-1E80-2C90-C0EDC9FA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E78370-2BA0-56C6-375B-1B4ADD6B5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6600A4-9790-29DD-9601-EA6A5A107F8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A1376F-EAB9-922A-0D8D-70E06467EB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FF9835-AC71-5986-F6FE-6BBAB64B06F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1BF8BC-346A-16B5-3A7B-D3703E24B5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t="62683" r="60099" b="-1"/>
          <a:stretch>
            <a:fillRect/>
          </a:stretch>
        </p:blipFill>
        <p:spPr>
          <a:xfrm rot="7774663" flipH="1">
            <a:off x="7710899" y="2960471"/>
            <a:ext cx="6723736" cy="42479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8708649-D989-A25D-B9C3-C0AEBFF9FA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599DDA-07A4-115C-5D83-18EE9F4FA132}"/>
              </a:ext>
            </a:extLst>
          </p:cNvPr>
          <p:cNvSpPr/>
          <p:nvPr userDrawn="1"/>
        </p:nvSpPr>
        <p:spPr>
          <a:xfrm>
            <a:off x="6951555" y="6858001"/>
            <a:ext cx="5620871" cy="123712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10A87-A860-FCA9-411E-85976F54A2B7}"/>
              </a:ext>
            </a:extLst>
          </p:cNvPr>
          <p:cNvSpPr/>
          <p:nvPr userDrawn="1"/>
        </p:nvSpPr>
        <p:spPr>
          <a:xfrm>
            <a:off x="12191999" y="585966"/>
            <a:ext cx="2659763" cy="627203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426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B4423-12A6-9A99-A71D-548D430FA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63BEC4-5AD8-EF84-9DBA-029C914B25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D01792-9785-FEC5-7976-76DC52C654B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049EF3-5868-C4F1-419B-35141EF3EDB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F7330-29BA-5068-64F5-79C68538147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8EFB63-6553-09C1-A703-9313349C0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F723CD-FE54-C6E2-7364-AE4738670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59"/>
          <a:stretch>
            <a:fillRect/>
          </a:stretch>
        </p:blipFill>
        <p:spPr>
          <a:xfrm rot="7382363">
            <a:off x="7411924" y="1411541"/>
            <a:ext cx="6716910" cy="54661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C24C5B-CC8A-3CE2-71BE-F0F70E808835}"/>
              </a:ext>
            </a:extLst>
          </p:cNvPr>
          <p:cNvSpPr/>
          <p:nvPr userDrawn="1"/>
        </p:nvSpPr>
        <p:spPr>
          <a:xfrm>
            <a:off x="7126940" y="6858001"/>
            <a:ext cx="5620871" cy="98955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81F696-D0F7-01B7-084A-07C617D98A66}"/>
              </a:ext>
            </a:extLst>
          </p:cNvPr>
          <p:cNvSpPr/>
          <p:nvPr userDrawn="1"/>
        </p:nvSpPr>
        <p:spPr>
          <a:xfrm>
            <a:off x="12192000" y="260288"/>
            <a:ext cx="1927412" cy="674563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000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6014" y="0"/>
            <a:ext cx="5065985" cy="6858000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701008"/>
            <a:ext cx="642472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4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126014" y="0"/>
            <a:ext cx="5065985" cy="6857999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8D690D5-9204-8ED5-36D4-436399EC5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0027" y="432711"/>
            <a:ext cx="2752263" cy="931869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BF9111-9544-6643-05E7-54B392C67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7911"/>
            <a:ext cx="6424727" cy="55125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63CFDF-28C9-0FE1-B90E-DD06489C43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9964"/>
            <a:ext cx="6424727" cy="45294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4B27092-FE73-5B76-4FF4-8C37BA00EE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3520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94A3D3D-AA54-277B-599B-3D74043C8B2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6728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2047264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spiral on a black background&#10;&#10;AI-generated content may be incorrect.">
            <a:extLst>
              <a:ext uri="{FF2B5EF4-FFF2-40B4-BE49-F238E27FC236}">
                <a16:creationId xmlns:a16="http://schemas.microsoft.com/office/drawing/2014/main" id="{409D664C-AB0F-992F-5581-B1574A158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07"/>
          <a:stretch>
            <a:fillRect/>
          </a:stretch>
        </p:blipFill>
        <p:spPr>
          <a:xfrm rot="11913752">
            <a:off x="5798382" y="-893937"/>
            <a:ext cx="7194961" cy="35753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61419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26722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8" y="597976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54856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950557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33094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53154" y="3228730"/>
            <a:ext cx="4614304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BCA05-DDF6-9825-11CF-52FC1FDC43E6}"/>
              </a:ext>
            </a:extLst>
          </p:cNvPr>
          <p:cNvSpPr/>
          <p:nvPr userDrawn="1"/>
        </p:nvSpPr>
        <p:spPr>
          <a:xfrm>
            <a:off x="12192000" y="-94128"/>
            <a:ext cx="1013012" cy="638287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E37C0E-99A4-F1EF-5299-2B4E2101141B}"/>
              </a:ext>
            </a:extLst>
          </p:cNvPr>
          <p:cNvSpPr/>
          <p:nvPr userDrawn="1"/>
        </p:nvSpPr>
        <p:spPr>
          <a:xfrm>
            <a:off x="6857999" y="-1411941"/>
            <a:ext cx="5620871" cy="14119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867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Evaluate this session at:</a:t>
            </a:r>
            <a:endParaRPr lang="en-US" sz="32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www.PASSDataCommunitySummit.com</a:t>
            </a:r>
            <a:r>
              <a:rPr lang="en-GB" sz="28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/evaluation</a:t>
            </a:r>
            <a:endParaRPr lang="en-US" sz="28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feedback is important to us</a:t>
            </a:r>
            <a:endParaRPr lang="en-US" altLang="en-US" sz="6400" b="1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>
            <a:normAutofit/>
          </a:bodyPr>
          <a:lstStyle>
            <a:lvl1pPr marL="457200" marR="0" indent="-45720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tabLst/>
              <a:defRPr sz="2800" b="1" i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QR Code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F46F182-6450-C8A5-432A-B27A470EF6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137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0"/>
          <a:stretch>
            <a:fillRect/>
          </a:stretch>
        </p:blipFill>
        <p:spPr>
          <a:xfrm rot="342731" flipH="1" flipV="1">
            <a:off x="7477852" y="-702725"/>
            <a:ext cx="4721675" cy="645278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  <a:endParaRPr lang="en-US" altLang="en-US" sz="6400" b="1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4pPr>
              <a:lnSpc>
                <a:spcPct val="100000"/>
              </a:lnSpc>
              <a:defRPr b="0" i="0"/>
            </a:lvl4pPr>
            <a:lvl5pPr>
              <a:lnSpc>
                <a:spcPct val="100000"/>
              </a:lnSpc>
              <a:defRPr b="0" i="0"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619B8-BCC7-58BA-55EB-B2961D29A3E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52BE18-1134-11C0-5418-78B582D342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CC4131-840D-2BB3-03E5-78311EF5715C}"/>
              </a:ext>
            </a:extLst>
          </p:cNvPr>
          <p:cNvSpPr/>
          <p:nvPr userDrawn="1"/>
        </p:nvSpPr>
        <p:spPr>
          <a:xfrm>
            <a:off x="12192001" y="91713"/>
            <a:ext cx="466007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97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ACA82D-D8ED-B09B-89B8-C8CC639570B0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45C74-86B2-F6E1-51F0-35D53092154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26FDAB-0A49-1031-37AD-50A583702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BFE3E0-3B48-6CFA-8C1A-09FCDEEE086B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6932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072C29-E89C-2394-E4D5-B47E2E7375E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B740-30AA-2D0C-0268-C537279B8489}"/>
              </a:ext>
            </a:extLst>
          </p:cNvPr>
          <p:cNvSpPr txBox="1"/>
          <p:nvPr userDrawn="1"/>
        </p:nvSpPr>
        <p:spPr>
          <a:xfrm>
            <a:off x="145392" y="6380454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839A14-8683-96CC-8A9A-960794E3A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240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 20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0548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footer_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</a:t>
            </a:r>
            <a:br>
              <a:rPr lang="en-GB" altLang="en-US" dirty="0"/>
            </a:br>
            <a:r>
              <a:rPr lang="en-GB" altLang="en-US" dirty="0"/>
              <a:t>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14426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3FAAC-BD5C-A6E6-36DC-30934678A4FE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D7BBAF-2CA5-E889-778F-C75E22F93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AD3BC51-A3FA-8947-1107-987B0071236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B1CFC1-F8E3-9050-8292-0AE64F95EDF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86598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48198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small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5443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296646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medium imag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0151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3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398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page imag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622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2AF67A-85E3-E541-AF67-CC981D7B6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5257" y="6011317"/>
            <a:ext cx="2454730" cy="6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0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E2A098-90D3-8E7C-7741-BA9E334FE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1046" y="6015733"/>
            <a:ext cx="2454729" cy="59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574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 no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9840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rtual background whit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2119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48623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5AE11B-BC55-B02F-41C5-EDF9B80674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64382" y="990814"/>
            <a:ext cx="5908975" cy="20083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34B2A4-2A7A-3B26-8F18-6467DE124D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" t="49816" r="52547" b="1"/>
          <a:stretch>
            <a:fillRect/>
          </a:stretch>
        </p:blipFill>
        <p:spPr>
          <a:xfrm rot="2666118" flipV="1">
            <a:off x="-1648571" y="4175451"/>
            <a:ext cx="5914150" cy="3471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01B42E-4AB7-CB5E-31AA-C4B933710F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0" t="63" r="13050" b="55665"/>
          <a:stretch>
            <a:fillRect/>
          </a:stretch>
        </p:blipFill>
        <p:spPr>
          <a:xfrm rot="8425559" flipV="1">
            <a:off x="8030864" y="3625797"/>
            <a:ext cx="5782301" cy="3827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74DAB5-A445-B29F-CD50-BFCF6F5EB9CE}"/>
              </a:ext>
            </a:extLst>
          </p:cNvPr>
          <p:cNvSpPr/>
          <p:nvPr userDrawn="1"/>
        </p:nvSpPr>
        <p:spPr>
          <a:xfrm>
            <a:off x="12209375" y="2156011"/>
            <a:ext cx="127802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A27275-EEB7-05F6-819F-64CD0CBED66E}"/>
              </a:ext>
            </a:extLst>
          </p:cNvPr>
          <p:cNvSpPr/>
          <p:nvPr userDrawn="1"/>
        </p:nvSpPr>
        <p:spPr>
          <a:xfrm>
            <a:off x="-510989" y="6858000"/>
            <a:ext cx="13729447" cy="207381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9E9C2C-EAEE-7BB0-71BF-D0DEA8046DF7}"/>
              </a:ext>
            </a:extLst>
          </p:cNvPr>
          <p:cNvSpPr/>
          <p:nvPr userDrawn="1"/>
        </p:nvSpPr>
        <p:spPr>
          <a:xfrm>
            <a:off x="-1761566" y="789109"/>
            <a:ext cx="176156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406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7DEB0C-A1AC-9532-5D51-0459648B5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1999" cy="6858000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0866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225" flipH="1">
            <a:off x="6055482" y="2512393"/>
            <a:ext cx="12940143" cy="779118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2FA26100-4D4C-A048-FE9B-61BF8D86D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970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7F465FB1-AC60-72B8-1AE3-77475626BF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3297" y="-1076828"/>
            <a:ext cx="10257405" cy="96017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5E72E090-FB27-46C1-8E8E-D023176FB5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7D66AD-BB18-DABD-0AEF-A14DD3B648C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08DF14-60AD-498A-E08B-815DD34338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257876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0CBB96E5-C5F1-75C5-E7C5-C540E1666A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8713" flipH="1" flipV="1">
            <a:off x="6003833" y="3410162"/>
            <a:ext cx="11527251" cy="629740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38790320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DE9E-C405-378C-6035-E28DF70192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415644">
            <a:off x="6913863" y="2095958"/>
            <a:ext cx="7772400" cy="5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17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3542" y="0"/>
            <a:ext cx="452845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489473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C0B3-C133-DBDB-BA8D-60832919806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C950E4-6806-3781-EDA7-14D92E20F1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DB6FEFC6-9CF4-AC13-176C-A0AE276B2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549957"/>
            <a:ext cx="3176013" cy="69827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C3E0E-3DF5-41E4-F542-BAD01FA0825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EFD419-D1D2-661D-9C17-698B1C0A3D0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663542" y="0"/>
            <a:ext cx="4528457" cy="6858000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6251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orful snake on a black background&#10;&#10;Description automatically generated">
            <a:extLst>
              <a:ext uri="{FF2B5EF4-FFF2-40B4-BE49-F238E27FC236}">
                <a16:creationId xmlns:a16="http://schemas.microsoft.com/office/drawing/2014/main" id="{D7CF0CA6-5889-F10C-C17B-8CE03EF249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201">
            <a:off x="5887550" y="-4125552"/>
            <a:ext cx="7847141" cy="68644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56194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00596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9" y="561942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28730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898305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278692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27650" y="3228730"/>
            <a:ext cx="5039808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1315961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Evaluate this session at:</a:t>
            </a:r>
            <a:endParaRPr lang="en-US" sz="36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ea typeface="Roboto" panose="02000000000000000000" pitchFamily="2" charset="0"/>
              <a:cs typeface="Kanit SemiBold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www.PASSDataCommunitySummit.com</a:t>
            </a:r>
            <a:r>
              <a:rPr lang="en-GB" sz="3200" b="0" i="0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/evaluation</a:t>
            </a:r>
            <a:endParaRPr lang="en-US" sz="3200" b="0" i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Your feedback is important to us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751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</p:spTree>
    <p:extLst>
      <p:ext uri="{BB962C8B-B14F-4D97-AF65-F5344CB8AC3E}">
        <p14:creationId xmlns:p14="http://schemas.microsoft.com/office/powerpoint/2010/main" val="17275185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3998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997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EE066691-775D-752A-65B1-0D1ED6B9F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3101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609CC9-0C8D-2850-FF6F-A2622608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642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942578" flipH="1">
            <a:off x="6332505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8426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860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2107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2" name="Graphic 4">
            <a:extLst>
              <a:ext uri="{FF2B5EF4-FFF2-40B4-BE49-F238E27FC236}">
                <a16:creationId xmlns:a16="http://schemas.microsoft.com/office/drawing/2014/main" id="{11BF4D4F-C073-5D4F-15C6-D53B5F4AD7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BBC7F-5ACE-D4EC-CD62-2E379A313F29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B9825E-DF00-0C28-E296-1BA33568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DA90C0E-ED58-0EFC-A43A-14A85B5990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827099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4251-6BE6-707F-6485-E09D7A54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7B56149-406C-79F8-002E-5C1D55C8D05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37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711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696856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14647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400" b="0" i="0" dirty="0">
                <a:latin typeface="Kanit Light" pitchFamily="2" charset="-34"/>
                <a:cs typeface="Kanit Light" pitchFamily="2" charset="-34"/>
              </a:rPr>
              <a:t>Click to edit Master title style</a:t>
            </a:r>
            <a:endParaRPr lang="en-US" altLang="en-US" sz="2400" b="0" i="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597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641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98F257-B9CE-3A2D-13AD-65799289B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289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">
            <a:extLst>
              <a:ext uri="{FF2B5EF4-FFF2-40B4-BE49-F238E27FC236}">
                <a16:creationId xmlns:a16="http://schemas.microsoft.com/office/drawing/2014/main" id="{92BAEE07-005B-847F-4826-BBC99DA315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343350"/>
            <a:ext cx="7623993" cy="16761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89935D79-E9C8-8BD8-BA9D-603ECD9AAF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0" name="Picture 9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99947A6A-DB9B-0E7A-F600-8E7C783D43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115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 dirty="0"/>
              <a:t>“A very wise and interesting quote from someone great can go in this text box”</a:t>
            </a:r>
            <a:endParaRPr lang="en-US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</p:spTree>
    <p:extLst>
      <p:ext uri="{BB962C8B-B14F-4D97-AF65-F5344CB8AC3E}">
        <p14:creationId xmlns:p14="http://schemas.microsoft.com/office/powerpoint/2010/main" val="16504922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5"/>
          <a:stretch/>
        </p:blipFill>
        <p:spPr>
          <a:xfrm>
            <a:off x="-2" y="0"/>
            <a:ext cx="12192002" cy="6244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589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445826"/>
            <a:ext cx="7623993" cy="1676197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54" y="366088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D72C25-E7DB-4EEC-BDE3-431CF22162E6}"/>
              </a:ext>
            </a:extLst>
          </p:cNvPr>
          <p:cNvSpPr/>
          <p:nvPr userDrawn="1"/>
        </p:nvSpPr>
        <p:spPr>
          <a:xfrm>
            <a:off x="-2" y="5627811"/>
            <a:ext cx="12192002" cy="1230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57194-EAE3-718F-1832-CC387B90C739}"/>
              </a:ext>
            </a:extLst>
          </p:cNvPr>
          <p:cNvSpPr/>
          <p:nvPr userDrawn="1"/>
        </p:nvSpPr>
        <p:spPr>
          <a:xfrm>
            <a:off x="0" y="5574199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6BB32-0F9E-6191-A6C0-250AFCCA12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654" y="6026435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211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7"/>
          <a:stretch/>
        </p:blipFill>
        <p:spPr>
          <a:xfrm rot="17000091" flipH="1">
            <a:off x="1572609" y="2950735"/>
            <a:ext cx="14128018" cy="10197639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87B9E4C-66BB-5CE1-7AB9-30BDF51836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42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CB1CF-527B-6DCF-80D0-0CD675A0EC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E6C227-EC48-5660-2601-0498328C39B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BF7B97-B255-507D-0F7D-5D4E3B16DDA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478BA-5A1E-5E0A-C0B8-2EB19014933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9E9DDE-7486-F636-84EA-B35662CDE36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9D7B339-1A2E-CEF8-1D7B-5471D73E12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10" name="Picture 9" descr="A rainbow colored spiral on a black background&#10;&#10;AI-generated content may be incorrect.">
            <a:extLst>
              <a:ext uri="{FF2B5EF4-FFF2-40B4-BE49-F238E27FC236}">
                <a16:creationId xmlns:a16="http://schemas.microsoft.com/office/drawing/2014/main" id="{51A462AE-0444-5920-2B50-96C81DB3B9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1749">
            <a:off x="7087891" y="1918279"/>
            <a:ext cx="11563625" cy="842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098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61EA856-BAB8-1E80-2C90-C0EDC9FA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E78370-2BA0-56C6-375B-1B4ADD6B5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6600A4-9790-29DD-9601-EA6A5A107F8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A1376F-EAB9-922A-0D8D-70E06467EB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FF9835-AC71-5986-F6FE-6BBAB64B06F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6416C63-4829-1A41-9400-1B6578792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22" name="Picture 21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191BF8BC-346A-16B5-3A7B-D3703E24B5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54509" flipH="1">
            <a:off x="5128923" y="2478395"/>
            <a:ext cx="9638978" cy="902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890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B4423-12A6-9A99-A71D-548D430FA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63BEC4-5AD8-EF84-9DBA-029C914B25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D01792-9785-FEC5-7976-76DC52C654B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049EF3-5868-C4F1-419B-35141EF3EDB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F7330-29BA-5068-64F5-79C68538147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8EFB63-6553-09C1-A703-9313349C0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10" name="Picture 9" descr="A colorful snake on a black background&#10;&#10;AI-generated content may be incorrect.">
            <a:extLst>
              <a:ext uri="{FF2B5EF4-FFF2-40B4-BE49-F238E27FC236}">
                <a16:creationId xmlns:a16="http://schemas.microsoft.com/office/drawing/2014/main" id="{D1F723CD-FE54-C6E2-7364-AE4738670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2055" flipV="1">
            <a:off x="7098946" y="-1651084"/>
            <a:ext cx="18588086" cy="97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13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6014" y="0"/>
            <a:ext cx="5065985" cy="6858000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701008"/>
            <a:ext cx="642472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4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126014" y="0"/>
            <a:ext cx="5065985" cy="6857999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8D690D5-9204-8ED5-36D4-436399EC5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0885" y="408321"/>
            <a:ext cx="3387139" cy="103227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BF9111-9544-6643-05E7-54B392C67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7911"/>
            <a:ext cx="6424727" cy="55125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63CFDF-28C9-0FE1-B90E-DD06489C43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9964"/>
            <a:ext cx="6424727" cy="45294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4B27092-FE73-5B76-4FF4-8C37BA00EE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3520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94A3D3D-AA54-277B-599B-3D74043C8B2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6728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26471467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spiral on a black background&#10;&#10;AI-generated content may be incorrect.">
            <a:extLst>
              <a:ext uri="{FF2B5EF4-FFF2-40B4-BE49-F238E27FC236}">
                <a16:creationId xmlns:a16="http://schemas.microsoft.com/office/drawing/2014/main" id="{409D664C-AB0F-992F-5581-B1574A158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13752">
            <a:off x="6908373" y="-7686166"/>
            <a:ext cx="7194961" cy="105489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61419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 Name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26722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8" y="597976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54856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950557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33094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53154" y="3228730"/>
            <a:ext cx="4614304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37147766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Evaluate this session at:</a:t>
            </a:r>
            <a:endParaRPr lang="en-US" sz="3200" b="1" i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feedback is important to us</a:t>
            </a:r>
            <a:endParaRPr lang="en-US" altLang="en-US" sz="6400" b="1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2000" b="1" i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QR code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F46F182-6450-C8A5-432A-B27A470EF6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298C4B-D480-ADD0-011F-23A46FCC3AC9}"/>
              </a:ext>
            </a:extLst>
          </p:cNvPr>
          <p:cNvSpPr txBox="1"/>
          <p:nvPr userDrawn="1"/>
        </p:nvSpPr>
        <p:spPr>
          <a:xfrm>
            <a:off x="590028" y="4649685"/>
            <a:ext cx="970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kern="120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passdatacommunitysummit.com</a:t>
            </a:r>
            <a:r>
              <a:rPr lang="en-US" sz="2800" b="0" i="0" kern="12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/evaluations-dal </a:t>
            </a:r>
            <a:endParaRPr lang="en-US" sz="28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5814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95127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  <a:endParaRPr lang="en-US" altLang="en-US" sz="6400" b="1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4pPr>
              <a:lnSpc>
                <a:spcPct val="100000"/>
              </a:lnSpc>
              <a:defRPr b="0" i="0"/>
            </a:lvl4pPr>
            <a:lvl5pPr>
              <a:lnSpc>
                <a:spcPct val="100000"/>
              </a:lnSpc>
              <a:defRPr b="0" i="0"/>
            </a:lvl5pPr>
          </a:lstStyle>
          <a:p>
            <a:pPr lvl="0"/>
            <a:r>
              <a:rPr lang="en-GB"/>
              <a:t>Add text here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 Name</a:t>
            </a:r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619B8-BCC7-58BA-55EB-B2961D29A3E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52BE18-1134-11C0-5418-78B582D342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68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ACA82D-D8ED-B09B-89B8-C8CC639570B0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45C74-86B2-F6E1-51F0-35D53092154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26FDAB-0A49-1031-37AD-50A583702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00293"/>
            <a:ext cx="1881900" cy="57353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BFE3E0-3B48-6CFA-8C1A-09FCDEEE086B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99123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072C29-E89C-2394-E4D5-B47E2E7375E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B740-30AA-2D0C-0268-C537279B8489}"/>
              </a:ext>
            </a:extLst>
          </p:cNvPr>
          <p:cNvSpPr txBox="1"/>
          <p:nvPr userDrawn="1"/>
        </p:nvSpPr>
        <p:spPr>
          <a:xfrm>
            <a:off x="145392" y="6380454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839A14-8683-96CC-8A9A-960794E3A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50004" y="6200293"/>
            <a:ext cx="1881900" cy="57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233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1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footer_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</a:t>
            </a:r>
            <a:br>
              <a:rPr lang="en-GB" altLang="en-US"/>
            </a:br>
            <a:r>
              <a:rPr lang="en-GB" altLang="en-US"/>
              <a:t>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0965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3FAAC-BD5C-A6E6-36DC-30934678A4FE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D7BBAF-2CA5-E889-778F-C75E22F93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AD3BC51-A3FA-8947-1107-987B0071236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B1CFC1-F8E3-9050-8292-0AE64F95EDF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47798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13123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small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5302" y="6195812"/>
            <a:ext cx="1911305" cy="582493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473814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209693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medium imag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49300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68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816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page imag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939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E2A098-90D3-8E7C-7741-BA9E334FE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1046" y="5941272"/>
            <a:ext cx="2454729" cy="74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19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 no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06293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rtual background whit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5302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09014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5AE11B-BC55-B02F-41C5-EDF9B80674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3912" y="716887"/>
            <a:ext cx="6589914" cy="2008355"/>
          </a:xfrm>
          <a:prstGeom prst="rect">
            <a:avLst/>
          </a:prstGeom>
        </p:spPr>
      </p:pic>
      <p:pic>
        <p:nvPicPr>
          <p:cNvPr id="14" name="Picture 13" descr="A purple and orange curved object&#10;&#10;AI-generated content may be incorrect.">
            <a:extLst>
              <a:ext uri="{FF2B5EF4-FFF2-40B4-BE49-F238E27FC236}">
                <a16:creationId xmlns:a16="http://schemas.microsoft.com/office/drawing/2014/main" id="{0A34B2A4-2A7A-3B26-8F18-6467DE124D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47367">
            <a:off x="-5915470" y="5589472"/>
            <a:ext cx="13142504" cy="5782702"/>
          </a:xfrm>
          <a:prstGeom prst="rect">
            <a:avLst/>
          </a:prstGeom>
        </p:spPr>
      </p:pic>
      <p:pic>
        <p:nvPicPr>
          <p:cNvPr id="18" name="Picture 17" descr="A colorful swirly shapes on a black background&#10;&#10;AI-generated content may be incorrect.">
            <a:extLst>
              <a:ext uri="{FF2B5EF4-FFF2-40B4-BE49-F238E27FC236}">
                <a16:creationId xmlns:a16="http://schemas.microsoft.com/office/drawing/2014/main" id="{4C01B42E-4AB7-CB5E-31AA-C4B933710FD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13057">
            <a:off x="7532833" y="4522661"/>
            <a:ext cx="10880436" cy="82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393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7DEB0C-A1AC-9532-5D51-0459648B5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12191999" cy="679132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29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image" Target="../media/image17.png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670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3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28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2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392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5" r:id="rId17"/>
    <p:sldLayoutId id="2147483706" r:id="rId18"/>
    <p:sldLayoutId id="2147483707" r:id="rId19"/>
    <p:sldLayoutId id="2147483708" r:id="rId20"/>
    <p:sldLayoutId id="2147483709" r:id="rId2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Kanit Medium" pitchFamily="2" charset="-34"/>
          <a:ea typeface="+mj-ea"/>
          <a:cs typeface="Kanit Medium" pitchFamily="2" charset="-34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70000"/>
        <a:buFontTx/>
        <a:buBlip>
          <a:blip r:embed="rId23"/>
        </a:buBlip>
        <a:defRPr sz="3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3"/>
        </a:buBlip>
        <a:defRPr sz="28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3"/>
        </a:buBlip>
        <a:defRPr sz="2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715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50000"/>
        <a:buFontTx/>
        <a:buBlip>
          <a:blip r:embed="rId27"/>
        </a:buBlip>
        <a:defRPr sz="3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7"/>
        </a:buBlip>
        <a:defRPr sz="28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7"/>
        </a:buBlip>
        <a:defRPr sz="2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11" Type="http://schemas.openxmlformats.org/officeDocument/2006/relationships/image" Target="../media/image54.jpeg"/><Relationship Id="rId5" Type="http://schemas.openxmlformats.org/officeDocument/2006/relationships/image" Target="../media/image48.jpe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notesSlide" Target="../notesSlides/notesSlide5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2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6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646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D58D5B-17ED-4B16-A399-90597FBE0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0" y="963793"/>
            <a:ext cx="3945557" cy="3945557"/>
          </a:xfrm>
          <a:prstGeom prst="rect">
            <a:avLst/>
          </a:prstGeom>
        </p:spPr>
      </p:pic>
      <p:sp>
        <p:nvSpPr>
          <p:cNvPr id="6" name="Title 9">
            <a:extLst>
              <a:ext uri="{FF2B5EF4-FFF2-40B4-BE49-F238E27FC236}">
                <a16:creationId xmlns:a16="http://schemas.microsoft.com/office/drawing/2014/main" id="{49605045-47C4-409E-9253-A8318FF0C143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23390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62466" y="5730272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/>
              <a:t>SQL Server 2025+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61616"/>
                </a:solidFill>
                <a:effectLst/>
              </a:rPr>
              <a:t>Azure SQL Managed Instance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/>
              <a:t>SSMS 21 (and below) is not JSON-type friendly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72037" y="6043778"/>
            <a:ext cx="684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upon a table containing JSON-datatype column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3D8C-5670-441A-BB32-9D76CED4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Datatype summary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AB60940-8718-4D43-BF59-978C82B7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57776"/>
              </p:ext>
            </p:extLst>
          </p:nvPr>
        </p:nvGraphicFramePr>
        <p:xfrm>
          <a:off x="890718" y="1690688"/>
          <a:ext cx="986207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862">
                  <a:extLst>
                    <a:ext uri="{9D8B030D-6E8A-4147-A177-3AD203B41FA5}">
                      <a16:colId xmlns:a16="http://schemas.microsoft.com/office/drawing/2014/main" val="2036446645"/>
                    </a:ext>
                  </a:extLst>
                </a:gridCol>
                <a:gridCol w="2351315">
                  <a:extLst>
                    <a:ext uri="{9D8B030D-6E8A-4147-A177-3AD203B41FA5}">
                      <a16:colId xmlns:a16="http://schemas.microsoft.com/office/drawing/2014/main" val="2308742333"/>
                    </a:ext>
                  </a:extLst>
                </a:gridCol>
                <a:gridCol w="2495693">
                  <a:extLst>
                    <a:ext uri="{9D8B030D-6E8A-4147-A177-3AD203B41FA5}">
                      <a16:colId xmlns:a16="http://schemas.microsoft.com/office/drawing/2014/main" val="1489675129"/>
                    </a:ext>
                  </a:extLst>
                </a:gridCol>
                <a:gridCol w="2963206">
                  <a:extLst>
                    <a:ext uri="{9D8B030D-6E8A-4147-A177-3AD203B41FA5}">
                      <a16:colId xmlns:a16="http://schemas.microsoft.com/office/drawing/2014/main" val="261474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 (SQL 2025+)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NVARCHAR(MAX)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VARCHAR(MAX)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84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UTF-8 (binary format)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UTF-16 (Unicode)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ASCII (1 byte per character)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6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Highly Compressed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Larger due to Unicode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Smaller than NVARCHAR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5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Maximum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265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 read/writes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 due to parsing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Slightly faster than NVARCHAR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600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906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2989-D05E-DD6B-FF94-9CAAA745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8" y="977417"/>
            <a:ext cx="6924870" cy="319988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Kanit SemiBold" pitchFamily="2" charset="-34"/>
                <a:cs typeface="Kanit SemiBold" pitchFamily="2" charset="-34"/>
              </a:rPr>
              <a:t>The JSON T-SQL Operators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384A584-1685-3B43-588A-64C9199F9D4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8B252B9-AB55-32AD-5E8A-6BB6CC778B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i="1" dirty="0"/>
              <a:t>Title depends on the day</a:t>
            </a:r>
            <a:r>
              <a:rPr lang="en-US" dirty="0"/>
              <a:t>)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6E80072-F8C5-4250-FB8B-CF0CD1B98F3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Jeff Foushee</a:t>
            </a:r>
          </a:p>
        </p:txBody>
      </p:sp>
    </p:spTree>
    <p:extLst>
      <p:ext uri="{BB962C8B-B14F-4D97-AF65-F5344CB8AC3E}">
        <p14:creationId xmlns:p14="http://schemas.microsoft.com/office/powerpoint/2010/main" val="3161267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22F441-EFB6-4BBC-B820-8CC69D1CC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00808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802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A066DB-2820-4916-ABB3-61CD1685F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534069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4535652" y="3931742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F62DCE-1737-44E0-A039-0BF7757BB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76221"/>
              </p:ext>
            </p:extLst>
          </p:nvPr>
        </p:nvGraphicFramePr>
        <p:xfrm>
          <a:off x="7021686" y="1881729"/>
          <a:ext cx="43551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Array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[]</a:t>
                      </a:r>
                      <a:r>
                        <a:rPr lang="en-US" dirty="0"/>
                        <a:t>: Nestable, </a:t>
                      </a:r>
                      <a:r>
                        <a:rPr lang="en-US" b="1" dirty="0"/>
                        <a:t>unordered</a:t>
                      </a:r>
                      <a:r>
                        <a:rPr lang="en-US" dirty="0"/>
                        <a:t> list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2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5A9E24-7B34-4D16-AE90-17F8CBB93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4601" y="1085905"/>
            <a:ext cx="4075725" cy="3823446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B90F82A9-BE56-4B65-91B3-3BB274E6B0B0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Inspecting JSON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665F4DB-B7EB-4C5A-A7A4-AECAE4D43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60946"/>
              </p:ext>
            </p:extLst>
          </p:nvPr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JSON_CONTAINS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318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701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5B59FB-029E-4C16-B432-245F938BD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246" y="491230"/>
            <a:ext cx="1981477" cy="116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2B2570-B53E-450B-9E8E-3911999DBBAA}"/>
              </a:ext>
            </a:extLst>
          </p:cNvPr>
          <p:cNvSpPr/>
          <p:nvPr/>
        </p:nvSpPr>
        <p:spPr>
          <a:xfrm>
            <a:off x="6579394" y="491230"/>
            <a:ext cx="2500312" cy="115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televised game show titled Is it JSON?">
            <a:extLst>
              <a:ext uri="{FF2B5EF4-FFF2-40B4-BE49-F238E27FC236}">
                <a16:creationId xmlns:a16="http://schemas.microsoft.com/office/drawing/2014/main" id="{8C7AE387-603B-E611-6D8A-1CC830EF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378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property name is optional for the root array (1, 3). All arrays inside an object require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</a:p>
          <a:p>
            <a:r>
              <a:rPr lang="en-US" dirty="0"/>
              <a:t>1, 5). Conversely, a property name requires an outer object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5583712"/>
            <a:ext cx="2962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38442"/>
              </p:ext>
            </p:extLst>
          </p:nvPr>
        </p:nvGraphicFramePr>
        <p:xfrm>
          <a:off x="1256921" y="2555630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{false, true, null}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442" y="4985079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615521" y="4911399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61BA7-596A-4668-B457-00461A553F21}"/>
              </a:ext>
            </a:extLst>
          </p:cNvPr>
          <p:cNvSpPr/>
          <p:nvPr/>
        </p:nvSpPr>
        <p:spPr>
          <a:xfrm>
            <a:off x="7166741" y="4600569"/>
            <a:ext cx="1746298" cy="7451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1073475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'Bob'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'$.a'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NULL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'Mom'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'$.parents[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'Dad'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'$.parents[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*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'false'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0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CAST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0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  <a:endParaRPr lang="en-US" sz="1800" dirty="0">
              <a:solidFill>
                <a:schemeClr val="accent6">
                  <a:lumMod val="75000"/>
                </a:scheme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JSON_CONTAINS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value,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key/value combination exists within the JSON document</a:t>
            </a:r>
            <a:endParaRPr lang="en-US" dirty="0"/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16EF7253-193A-4155-ABE5-0A3FA3A1D440}"/>
              </a:ext>
            </a:extLst>
          </p:cNvPr>
          <p:cNvSpPr/>
          <p:nvPr/>
        </p:nvSpPr>
        <p:spPr>
          <a:xfrm rot="20706229">
            <a:off x="9082864" y="131386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</p:spTree>
    <p:extLst>
      <p:ext uri="{BB962C8B-B14F-4D97-AF65-F5344CB8AC3E}">
        <p14:creationId xmlns:p14="http://schemas.microsoft.com/office/powerpoint/2010/main" val="913695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9E3E22-E34E-404F-BCB9-D4F0228EE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2947" y="1137675"/>
            <a:ext cx="4388917" cy="438891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8D24F2-0532-46D4-8647-32A597C23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46950"/>
              </p:ext>
            </p:extLst>
          </p:nvPr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  <p:sp>
        <p:nvSpPr>
          <p:cNvPr id="9" name="Title 9">
            <a:extLst>
              <a:ext uri="{FF2B5EF4-FFF2-40B4-BE49-F238E27FC236}">
                <a16:creationId xmlns:a16="http://schemas.microsoft.com/office/drawing/2014/main" id="{C9E49D86-8811-4322-85CB-EF66EDE96F5E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Querying JSON</a:t>
            </a:r>
          </a:p>
        </p:txBody>
      </p:sp>
    </p:spTree>
    <p:extLst>
      <p:ext uri="{BB962C8B-B14F-4D97-AF65-F5344CB8AC3E}">
        <p14:creationId xmlns:p14="http://schemas.microsoft.com/office/powerpoint/2010/main" val="2865174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'$.parents'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ARRAY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WRAPPER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					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'$.parents[0]'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'$.parents[0]'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ARRAY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WRAPPER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              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JSON_QUERY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Returns a well-formatted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array or object from the original JSON , but not scalar/Boolean values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4EE6D895-9D23-4732-9F1A-1F99255ADD34}"/>
              </a:ext>
            </a:extLst>
          </p:cNvPr>
          <p:cNvSpPr/>
          <p:nvPr/>
        </p:nvSpPr>
        <p:spPr>
          <a:xfrm rot="20706229">
            <a:off x="9082864" y="151324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for SQL Server 2025!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E6A58-3B9E-42E5-AAC9-C28A13BBDFA9}"/>
              </a:ext>
            </a:extLst>
          </p:cNvPr>
          <p:cNvSpPr txBox="1"/>
          <p:nvPr/>
        </p:nvSpPr>
        <p:spPr>
          <a:xfrm>
            <a:off x="9876002" y="6159064"/>
            <a:ext cx="1667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2025+</a:t>
            </a:r>
          </a:p>
        </p:txBody>
      </p:sp>
    </p:spTree>
    <p:extLst>
      <p:ext uri="{BB962C8B-B14F-4D97-AF65-F5344CB8AC3E}">
        <p14:creationId xmlns:p14="http://schemas.microsoft.com/office/powerpoint/2010/main" val="1380976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scalar/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boolean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 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(as string)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FB983E-29AF-472A-A67E-75ED05E20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DF872B6E-A3F3-49A7-9723-43C6DAE5AB4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26A7A9-8DD1-4024-A8A5-6B5DA6D1E457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5891794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JSON </a:t>
            </a:r>
            <a:r>
              <a:rPr lang="en-US" dirty="0">
                <a:solidFill>
                  <a:srgbClr val="FFFFFF"/>
                </a:solidFill>
              </a:rPr>
              <a:t>O</a:t>
            </a:r>
            <a:r>
              <a:rPr kumimoji="0" lang="en-US" sz="3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perators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as Check Constraints</a:t>
            </a:r>
          </a:p>
        </p:txBody>
      </p:sp>
    </p:spTree>
    <p:extLst>
      <p:ext uri="{BB962C8B-B14F-4D97-AF65-F5344CB8AC3E}">
        <p14:creationId xmlns:p14="http://schemas.microsoft.com/office/powerpoint/2010/main" val="2556578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643C7-597F-4F14-AFCB-D806FB01F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9093" y="5557153"/>
            <a:ext cx="2650013" cy="8510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8F420F-75B0-4486-80DF-3421DC708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8833" y="1970544"/>
            <a:ext cx="651058" cy="82861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1D88BA44-D973-413C-A6CB-A56F3CC38EB9}"/>
              </a:ext>
            </a:extLst>
          </p:cNvPr>
          <p:cNvSpPr/>
          <p:nvPr/>
        </p:nvSpPr>
        <p:spPr>
          <a:xfrm rot="2614540">
            <a:off x="8185367" y="4585456"/>
            <a:ext cx="1374381" cy="681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5822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38824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7159C14-A747-4838-A211-05A903F38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77" y="4824262"/>
            <a:ext cx="256498" cy="2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106060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lax/strict optional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– 'AS JSON' because array/object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path not necessary because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of matching key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8F8045-E746-882D-328F-7D52BEE0DFEA}"/>
              </a:ext>
            </a:extLst>
          </p:cNvPr>
          <p:cNvGrpSpPr/>
          <p:nvPr/>
        </p:nvGrpSpPr>
        <p:grpSpPr>
          <a:xfrm>
            <a:off x="4899951" y="3657600"/>
            <a:ext cx="7044765" cy="1200843"/>
            <a:chOff x="4899951" y="3657600"/>
            <a:chExt cx="7044765" cy="1200843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701356-A17B-6F3D-A140-AA8BE79921B1}"/>
                </a:ext>
              </a:extLst>
            </p:cNvPr>
            <p:cNvSpPr/>
            <p:nvPr/>
          </p:nvSpPr>
          <p:spPr>
            <a:xfrm>
              <a:off x="6096000" y="3657600"/>
              <a:ext cx="909901" cy="818332"/>
            </a:xfrm>
            <a:prstGeom prst="rect">
              <a:avLst/>
            </a:pr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609C5A-98F2-2EEA-5879-9C9F1EB88129}"/>
                </a:ext>
              </a:extLst>
            </p:cNvPr>
            <p:cNvSpPr/>
            <p:nvPr/>
          </p:nvSpPr>
          <p:spPr>
            <a:xfrm>
              <a:off x="6728680" y="4601921"/>
              <a:ext cx="4636005" cy="256522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datatype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368" y="4730048"/>
            <a:ext cx="4364781" cy="10521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support not yet supported for JSON native data type.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Convert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5F583-EB7A-4D2E-BE10-8153BAD4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499" y="4730049"/>
            <a:ext cx="1140522" cy="105213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C216733-0662-42F5-B3FB-0CCE8E501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10" y="3985492"/>
            <a:ext cx="256498" cy="2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99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7155" y="4915058"/>
            <a:ext cx="2790825" cy="156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72E34-65C4-4150-8A84-F172D077CCDA}"/>
              </a:ext>
            </a:extLst>
          </p:cNvPr>
          <p:cNvSpPr txBox="1"/>
          <p:nvPr/>
        </p:nvSpPr>
        <p:spPr>
          <a:xfrm>
            <a:off x="9868128" y="4991521"/>
            <a:ext cx="14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Fix: Re-introduce the column name</a:t>
            </a:r>
          </a:p>
        </p:txBody>
      </p:sp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602D98-B165-DFEE-4761-236319378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501510"/>
            <a:ext cx="455067" cy="45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072D5-2BFA-C74B-3011-AB4B881D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1AD6-A27E-1DD5-BA43-CB41EA215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i="1" dirty="0"/>
              <a:t>Title depends on the hour 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B0B128-EC91-F8B2-9381-CF6D30B7252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linkedin.com/in/jeff-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D601E-5488-021F-8DDA-F6BE1B3240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github.com/jbfoushee/MyPresentations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0EF3BB-609C-1CE5-EFF5-F3CE5B3B1BB3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2DE89C-A912-1CE5-0081-6C07A21AE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Foushee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55D0D6B-DAC1-6AA3-B115-BCC15224041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562164" y="3244779"/>
            <a:ext cx="5039808" cy="328612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Database Administrator</a:t>
            </a:r>
          </a:p>
          <a:p>
            <a:r>
              <a:rPr lang="en-GB" dirty="0"/>
              <a:t>Developer</a:t>
            </a:r>
          </a:p>
          <a:p>
            <a:r>
              <a:rPr lang="en-GB" dirty="0"/>
              <a:t>SQL Saturday Speaker</a:t>
            </a:r>
          </a:p>
          <a:p>
            <a:r>
              <a:rPr lang="en-GB" dirty="0"/>
              <a:t>Blackjack Dealer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Currently, I'm working at Humana, a healthcare insurance company headquartered in Louisville, KY.</a:t>
            </a:r>
            <a:endParaRPr lang="en-US" dirty="0"/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184B0D-F5E2-B068-5E3B-4DA1F0BCE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530" y="3348382"/>
            <a:ext cx="1640442" cy="1335696"/>
          </a:xfrm>
          <a:prstGeom prst="rect">
            <a:avLst/>
          </a:prstGeo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0A35AF3-783B-CF4A-64EC-0202AAF02A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Graphic 11">
            <a:extLst>
              <a:ext uri="{FF2B5EF4-FFF2-40B4-BE49-F238E27FC236}">
                <a16:creationId xmlns:a16="http://schemas.microsoft.com/office/drawing/2014/main" id="{FC83DF28-7F14-FCDF-7216-A80795B23CAC}"/>
              </a:ext>
            </a:extLst>
          </p:cNvPr>
          <p:cNvSpPr/>
          <p:nvPr/>
        </p:nvSpPr>
        <p:spPr>
          <a:xfrm>
            <a:off x="876135" y="4935742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1044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E2235-B872-4543-87FF-592937C7A8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996148"/>
            <a:ext cx="478737" cy="478737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F4313E1-91C1-4948-A604-639EB6E32FB9}"/>
              </a:ext>
            </a:extLst>
          </p:cNvPr>
          <p:cNvSpPr txBox="1">
            <a:spLocks/>
          </p:cNvSpPr>
          <p:nvPr/>
        </p:nvSpPr>
        <p:spPr bwMode="auto">
          <a:xfrm>
            <a:off x="1378681" y="5960657"/>
            <a:ext cx="5336557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defRPr sz="2400" b="0" i="0" kern="1200">
                <a:solidFill>
                  <a:schemeClr val="bg1"/>
                </a:solidFill>
                <a:latin typeface="Kanit Medium" pitchFamily="2" charset="-34"/>
                <a:ea typeface="+mn-ea"/>
                <a:cs typeface="Kanit Medium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7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7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jefffoushee.com</a:t>
            </a:r>
          </a:p>
        </p:txBody>
      </p:sp>
    </p:spTree>
    <p:extLst>
      <p:ext uri="{BB962C8B-B14F-4D97-AF65-F5344CB8AC3E}">
        <p14:creationId xmlns:p14="http://schemas.microsoft.com/office/powerpoint/2010/main" val="3878266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60444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729519-E824-75A5-7594-B382A6A9E087}"/>
              </a:ext>
            </a:extLst>
          </p:cNvPr>
          <p:cNvSpPr txBox="1"/>
          <p:nvPr/>
        </p:nvSpPr>
        <p:spPr>
          <a:xfrm>
            <a:off x="1202181" y="3991462"/>
            <a:ext cx="208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first row of Table_1 versus Table_2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F07B-05FF-7E87-C021-C9E718736FD8}"/>
              </a:ext>
            </a:extLst>
          </p:cNvPr>
          <p:cNvSpPr txBox="1"/>
          <p:nvPr/>
        </p:nvSpPr>
        <p:spPr>
          <a:xfrm>
            <a:off x="1202181" y="5309755"/>
            <a:ext cx="199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second row of Table_1 versus Table_2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9D962-BAEF-3926-C511-214D5CC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1" y="3623499"/>
            <a:ext cx="8553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7"/>
            <a:chOff x="838200" y="3747659"/>
            <a:chExt cx="10292176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7890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FROM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</a:t>
              </a: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FROM/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JOIN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B58582-CD8C-4D8C-A903-576D8B68D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6" name="Title 9">
            <a:extLst>
              <a:ext uri="{FF2B5EF4-FFF2-40B4-BE49-F238E27FC236}">
                <a16:creationId xmlns:a16="http://schemas.microsoft.com/office/drawing/2014/main" id="{DA9A27D9-2658-401E-A816-E71B76E72B49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EE6B9D-6F89-482E-AF41-3BA6A6326D12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438">
                    <a:lumMod val="25000"/>
                    <a:lumOff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Kanit Light" pitchFamily="2" charset="-34"/>
              </a:rPr>
              <a:t>OPENJSON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Kanit Light" pitchFamily="2" charset="-34"/>
              </a:rPr>
              <a:t> + CROSS APPLY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110449"/>
              </a:solidFill>
              <a:effectLst/>
              <a:uLnTx/>
              <a:uFillTx/>
              <a:latin typeface="Kanit Light" pitchFamily="2" charset="-34"/>
              <a:ea typeface="+mn-ea"/>
              <a:cs typeface="Kanit Ligh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156798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 WITH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+ CROSS APPLY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79715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FF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7D6C79E5-D99B-43E6-A504-AB3459AE626D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9121A-55A2-4D29-8F9F-AABE2C41D3B8}"/>
              </a:ext>
            </a:extLst>
          </p:cNvPr>
          <p:cNvSpPr txBox="1"/>
          <p:nvPr/>
        </p:nvSpPr>
        <p:spPr>
          <a:xfrm>
            <a:off x="1135622" y="1591981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(client tools)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61A79-0E9D-4879-8357-6888F7C4760F}"/>
              </a:ext>
            </a:extLst>
          </p:cNvPr>
          <p:cNvSpPr txBox="1"/>
          <p:nvPr/>
        </p:nvSpPr>
        <p:spPr>
          <a:xfrm>
            <a:off x="1135622" y="2327754"/>
            <a:ext cx="561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(table architecture)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1E255-A990-42EE-9E4F-736A7B0AA09D}"/>
              </a:ext>
            </a:extLst>
          </p:cNvPr>
          <p:cNvSpPr txBox="1"/>
          <p:nvPr/>
        </p:nvSpPr>
        <p:spPr>
          <a:xfrm>
            <a:off x="1135622" y="3080789"/>
            <a:ext cx="439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Inspecting JSON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67D332-9B79-4714-BFE3-6AA9D509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329" y="2999926"/>
            <a:ext cx="623389" cy="623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E8B31C-83DD-49FA-8CEA-8B8242C45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63794"/>
            <a:ext cx="3945556" cy="39455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8D1F4E-82AB-405E-96D6-5A30CA9C0601}"/>
              </a:ext>
            </a:extLst>
          </p:cNvPr>
          <p:cNvSpPr txBox="1"/>
          <p:nvPr/>
        </p:nvSpPr>
        <p:spPr>
          <a:xfrm>
            <a:off x="1150766" y="3827192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Querying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E6BC35-88D2-4016-B5D7-684730F7D01A}"/>
              </a:ext>
            </a:extLst>
          </p:cNvPr>
          <p:cNvSpPr txBox="1"/>
          <p:nvPr/>
        </p:nvSpPr>
        <p:spPr>
          <a:xfrm>
            <a:off x="1157396" y="4591115"/>
            <a:ext cx="4126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Creating JSON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3B9B57-FDDB-4D28-998B-0DCA5917D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4509507"/>
            <a:ext cx="623389" cy="6233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7592B2-EBDD-4D99-B8FD-C571F3E42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3749522"/>
            <a:ext cx="649660" cy="649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88EB1F-6AB4-4E6D-A6B2-83DC165F53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2210494"/>
            <a:ext cx="649660" cy="649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BF7AD9-12D3-4263-93B8-A8C7B8C94C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1464801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055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AD7BEB6-520D-4E32-9D3B-705861878D01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Creating JSON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15B0F9-19BB-44AF-8D47-6F69C4C80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596345"/>
              </p:ext>
            </p:extLst>
          </p:nvPr>
        </p:nvGraphicFramePr>
        <p:xfrm>
          <a:off x="1210042" y="1321156"/>
          <a:ext cx="9625914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JSON_OBJECTAGG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JSON_ARRAYAGG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8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84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07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.modify()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29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6412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954195"/>
            <a:ext cx="93486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29000"/>
            <a:ext cx="2944396" cy="828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4874188"/>
            <a:ext cx="3450467" cy="828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63232-EB09-549C-6D9C-B1A67D79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99B69C-778B-4492-1229-4E45F0136A56}"/>
              </a:ext>
            </a:extLst>
          </p:cNvPr>
          <p:cNvSpPr txBox="1"/>
          <p:nvPr/>
        </p:nvSpPr>
        <p:spPr>
          <a:xfrm>
            <a:off x="1003853" y="2954195"/>
            <a:ext cx="103587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F4805A-F43F-1CA6-F6F2-DE4EB57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35742"/>
            <a:ext cx="3924117" cy="873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4E09E-6FDA-F59C-873F-7A5BF779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5052619"/>
            <a:ext cx="3123234" cy="8738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1C3E61-BD25-E955-BE91-F4E0EC7B24F1}"/>
              </a:ext>
            </a:extLst>
          </p:cNvPr>
          <p:cNvSpPr txBox="1"/>
          <p:nvPr/>
        </p:nvSpPr>
        <p:spPr>
          <a:xfrm>
            <a:off x="7963822" y="2968988"/>
            <a:ext cx="266547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0A318-327F-B6EF-5483-66FDE91DFB4D}"/>
              </a:ext>
            </a:extLst>
          </p:cNvPr>
          <p:cNvSpPr txBox="1"/>
          <p:nvPr/>
        </p:nvSpPr>
        <p:spPr>
          <a:xfrm>
            <a:off x="8871202" y="574486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5CC2A-0279-8B4F-8EEF-5336D99BB8A9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B6DBD-272B-45FE-0892-9B7D001D7878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AB4D-2619-C15D-D90F-63EFFF2F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BD110-15CC-66B3-52AB-46E582F4548C}"/>
              </a:ext>
            </a:extLst>
          </p:cNvPr>
          <p:cNvSpPr txBox="1"/>
          <p:nvPr/>
        </p:nvSpPr>
        <p:spPr>
          <a:xfrm>
            <a:off x="1028699" y="1774658"/>
            <a:ext cx="93486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Columns_json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INNER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sys.types 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</a:p>
          <a:p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F324F-F518-BE41-D6C5-10177974BA8A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61ED-BA6F-6150-EC9D-0299CAD7DE3F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A7CE2-CE38-1764-6441-65E57F56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5" y="5050310"/>
            <a:ext cx="9991847" cy="852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D06DD-1DF6-437E-B1AC-67618BA3692C}"/>
              </a:ext>
            </a:extLst>
          </p:cNvPr>
          <p:cNvSpPr/>
          <p:nvPr/>
        </p:nvSpPr>
        <p:spPr>
          <a:xfrm>
            <a:off x="7157071" y="4970761"/>
            <a:ext cx="3836511" cy="101752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CA936-9946-4736-A4BF-C8C23D5967BB}"/>
              </a:ext>
            </a:extLst>
          </p:cNvPr>
          <p:cNvSpPr txBox="1"/>
          <p:nvPr/>
        </p:nvSpPr>
        <p:spPr>
          <a:xfrm>
            <a:off x="7830839" y="4290117"/>
            <a:ext cx="32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 object of </a:t>
            </a:r>
            <a:r>
              <a:rPr lang="en-US" dirty="0" err="1">
                <a:solidFill>
                  <a:srgbClr val="FF0000"/>
                </a:solidFill>
              </a:rPr>
              <a:t>key:value</a:t>
            </a:r>
            <a:r>
              <a:rPr lang="en-US" dirty="0">
                <a:solidFill>
                  <a:srgbClr val="FF0000"/>
                </a:solidFill>
              </a:rPr>
              <a:t> pairs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644CD4-0A81-43ED-A85B-9764FC8B2A6C}"/>
              </a:ext>
            </a:extLst>
          </p:cNvPr>
          <p:cNvCxnSpPr>
            <a:cxnSpLocks/>
          </p:cNvCxnSpPr>
          <p:nvPr/>
        </p:nvCxnSpPr>
        <p:spPr>
          <a:xfrm flipH="1">
            <a:off x="8979694" y="4716231"/>
            <a:ext cx="288059" cy="7188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tar: 10 Points 10">
            <a:extLst>
              <a:ext uri="{FF2B5EF4-FFF2-40B4-BE49-F238E27FC236}">
                <a16:creationId xmlns:a16="http://schemas.microsoft.com/office/drawing/2014/main" id="{DE53A3C3-04D6-4766-9845-63780210DB6C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</p:spTree>
    <p:extLst>
      <p:ext uri="{BB962C8B-B14F-4D97-AF65-F5344CB8AC3E}">
        <p14:creationId xmlns:p14="http://schemas.microsoft.com/office/powerpoint/2010/main" val="3802765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828048"/>
            <a:ext cx="93486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47" y="4843428"/>
            <a:ext cx="2836649" cy="787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47" y="3216619"/>
            <a:ext cx="2866353" cy="7871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012A-6C92-9E80-3C28-3ABA8E341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71028-30E2-8FDB-3000-7E426BAC45A6}"/>
              </a:ext>
            </a:extLst>
          </p:cNvPr>
          <p:cNvSpPr txBox="1"/>
          <p:nvPr/>
        </p:nvSpPr>
        <p:spPr>
          <a:xfrm>
            <a:off x="1003853" y="2824454"/>
            <a:ext cx="9348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8DC4F4-B72B-7843-6EEE-0866EFF5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4795956"/>
            <a:ext cx="2836731" cy="823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E293DA-2BEA-43B2-7457-1C120F6F8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1" y="3217454"/>
            <a:ext cx="2874474" cy="808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AC7729-0753-7DE2-16F4-754DC934E61F}"/>
              </a:ext>
            </a:extLst>
          </p:cNvPr>
          <p:cNvSpPr txBox="1"/>
          <p:nvPr/>
        </p:nvSpPr>
        <p:spPr>
          <a:xfrm>
            <a:off x="6333145" y="2824454"/>
            <a:ext cx="337442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ABSENT 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2E90F-4125-7FFD-572F-69F7AFA0CB1B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60D4-373A-3F16-55C8-C2F1E1DE9C61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15928-93B4-4B80-82C8-F808C074EB18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2032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F11D-7F21-362F-430A-BD1A8063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170EA-F908-46D6-6C29-6F1F1BF0B4BE}"/>
              </a:ext>
            </a:extLst>
          </p:cNvPr>
          <p:cNvSpPr txBox="1"/>
          <p:nvPr/>
        </p:nvSpPr>
        <p:spPr>
          <a:xfrm>
            <a:off x="1028699" y="1913039"/>
            <a:ext cx="10358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[name]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ColumnNames_Array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9CC82-FBDF-918C-E546-307932EB32C9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3AF1-7DBB-CC3D-2989-BF3ABB9E197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AC71C-4792-4BF9-0BAA-522DDDF3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5085421"/>
            <a:ext cx="9715501" cy="8721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DF872C-3DC6-46EF-B05B-6ACCC43A7A64}"/>
              </a:ext>
            </a:extLst>
          </p:cNvPr>
          <p:cNvSpPr/>
          <p:nvPr/>
        </p:nvSpPr>
        <p:spPr>
          <a:xfrm>
            <a:off x="7322343" y="5022056"/>
            <a:ext cx="3729037" cy="100012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BB00D9BD-15F4-4181-8023-E891734674DB}"/>
              </a:ext>
            </a:extLst>
          </p:cNvPr>
          <p:cNvSpPr/>
          <p:nvPr/>
        </p:nvSpPr>
        <p:spPr>
          <a:xfrm rot="20706229">
            <a:off x="9367772" y="1072178"/>
            <a:ext cx="1974134" cy="166556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</p:spTree>
    <p:extLst>
      <p:ext uri="{BB962C8B-B14F-4D97-AF65-F5344CB8AC3E}">
        <p14:creationId xmlns:p14="http://schemas.microsoft.com/office/powerpoint/2010/main" val="78809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75861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2477934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25762" y="3108684"/>
            <a:ext cx="481265" cy="7692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808174" y="3997234"/>
            <a:ext cx="1044754" cy="12078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75861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83C6D-C348-4855-9FBA-D50963772769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4F8A15-0F98-4012-AF72-29DE54771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1" y="963794"/>
            <a:ext cx="3945557" cy="3945557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5BC1C6D4-FCE6-442E-B2B0-2771390F5594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9570956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F5079B-E256-47E3-B96F-D3B7DF691908}"/>
              </a:ext>
            </a:extLst>
          </p:cNvPr>
          <p:cNvSpPr/>
          <p:nvPr/>
        </p:nvSpPr>
        <p:spPr>
          <a:xfrm>
            <a:off x="6227292" y="3825896"/>
            <a:ext cx="973608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5D8352-0C80-49A9-A845-8B340F6FC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12A2F96E-FB18-410B-B260-2CD3D3876893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639CAC-FB8B-42A9-A544-EA5A4A03750E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438">
                    <a:lumMod val="25000"/>
                    <a:lumOff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Kanit Light" pitchFamily="2" charset="-34"/>
              </a:rPr>
              <a:t>FOR JSON AUTO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80438">
                  <a:lumMod val="25000"/>
                  <a:lumOff val="75000"/>
                </a:srgbClr>
              </a:solidFill>
              <a:effectLst/>
              <a:uLnTx/>
              <a:uFillTx/>
              <a:latin typeface="Kanit Light" pitchFamily="2" charset="-34"/>
              <a:ea typeface="+mn-ea"/>
              <a:cs typeface="Kanit Ligh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221358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output. The default is to exclude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keys with null values (think “ABSENT ON NULL”).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Generates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 additional outer JSON object with a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solitary property named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“</a:t>
            </a:r>
            <a:r>
              <a:rPr lang="en-US" sz="2000" dirty="0" err="1">
                <a:solidFill>
                  <a:srgbClr val="161616"/>
                </a:solidFill>
                <a:latin typeface="Segoe UI" panose="020B0502040204020203" pitchFamily="34" charset="0"/>
              </a:rPr>
              <a:t>rootname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” and a value t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hat embodies all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emoves the outermost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22" y="2099566"/>
            <a:ext cx="3033886" cy="523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3CAA7-DB8F-4321-8F1D-4B028B326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311" y="5065290"/>
            <a:ext cx="3848637" cy="59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AF253-21F8-4867-A918-2BFC03D34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837" y="3618265"/>
            <a:ext cx="3839111" cy="58110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D629508-E5D7-47FD-8660-31ACC4E9F6D3}"/>
              </a:ext>
            </a:extLst>
          </p:cNvPr>
          <p:cNvSpPr/>
          <p:nvPr/>
        </p:nvSpPr>
        <p:spPr>
          <a:xfrm>
            <a:off x="9336505" y="3801979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366740-428C-4D0A-B346-BDC8698C13C0}"/>
              </a:ext>
            </a:extLst>
          </p:cNvPr>
          <p:cNvSpPr/>
          <p:nvPr/>
        </p:nvSpPr>
        <p:spPr>
          <a:xfrm>
            <a:off x="9317025" y="5264356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72005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Sets, only if pre-exists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C9D284E-6BA6-4892-8ED7-D5C63994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26" y="4712249"/>
            <a:ext cx="265564" cy="26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FED1-1827-47CC-B6D9-18C307B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&lt;</a:t>
            </a:r>
            <a:r>
              <a:rPr lang="en-US" i="1" dirty="0" err="1"/>
              <a:t>jsontype_column</a:t>
            </a:r>
            <a:r>
              <a:rPr lang="en-US" i="1" dirty="0"/>
              <a:t>&gt;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.modify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648A-061C-4C9C-9686-869D4629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6287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“preferred” way to modify a JSON document in a json type column </a:t>
            </a:r>
          </a:p>
          <a:p>
            <a:r>
              <a:rPr lang="en-US" sz="2000" dirty="0"/>
              <a:t>Contains optimizations to perform in-place modifications to the data where possible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81214-3CF4-4566-A620-438A491290C2}"/>
              </a:ext>
            </a:extLst>
          </p:cNvPr>
          <p:cNvSpPr txBox="1"/>
          <p:nvPr/>
        </p:nvSpPr>
        <p:spPr>
          <a:xfrm>
            <a:off x="6630546" y="6173400"/>
            <a:ext cx="4723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https://learn.microsoft.com/en-us/sql/t-sql/data-types/json-data-type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6F0F6-CAE6-4855-94E8-5F6BE0038F8D}"/>
              </a:ext>
            </a:extLst>
          </p:cNvPr>
          <p:cNvSpPr txBox="1"/>
          <p:nvPr/>
        </p:nvSpPr>
        <p:spPr>
          <a:xfrm>
            <a:off x="838200" y="3046833"/>
            <a:ext cx="8062877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'{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modify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B4F186-CBDC-4108-B226-C1C5DD43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634" y="3429000"/>
            <a:ext cx="2808445" cy="2159045"/>
          </a:xfrm>
          <a:prstGeom prst="rect">
            <a:avLst/>
          </a:prstGeom>
        </p:spPr>
      </p:pic>
      <p:sp>
        <p:nvSpPr>
          <p:cNvPr id="10" name="Star: 10 Points 9">
            <a:extLst>
              <a:ext uri="{FF2B5EF4-FFF2-40B4-BE49-F238E27FC236}">
                <a16:creationId xmlns:a16="http://schemas.microsoft.com/office/drawing/2014/main" id="{63E8D73F-480D-4667-BC39-246CC2302272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</p:spTree>
    <p:extLst>
      <p:ext uri="{BB962C8B-B14F-4D97-AF65-F5344CB8AC3E}">
        <p14:creationId xmlns:p14="http://schemas.microsoft.com/office/powerpoint/2010/main" val="18317740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FED1-1827-47CC-B6D9-18C307B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for Performance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648A-061C-4C9C-9686-869D4629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3834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Where possible, favor flatter structures over complex nested structures</a:t>
            </a:r>
          </a:p>
          <a:p>
            <a:r>
              <a:rPr lang="en-US" sz="2400" dirty="0"/>
              <a:t>Use computed columns rather than </a:t>
            </a:r>
            <a:r>
              <a:rPr lang="en-US" sz="2000" b="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400" dirty="0"/>
              <a:t> for WHEREs and JOINs</a:t>
            </a:r>
          </a:p>
          <a:p>
            <a:pPr lvl="1"/>
            <a:r>
              <a:rPr lang="en-US" sz="1800" dirty="0"/>
              <a:t>Formula should account for resulting datatype to avoid implicit conversion</a:t>
            </a:r>
          </a:p>
          <a:p>
            <a:pPr lvl="2"/>
            <a:r>
              <a:rPr lang="en-US" sz="1400" dirty="0"/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JSON_VALUE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json_col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400" i="1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endParaRPr lang="en-US" sz="1400" dirty="0"/>
          </a:p>
          <a:p>
            <a:pPr lvl="1"/>
            <a:r>
              <a:rPr lang="en-US" sz="1800" dirty="0"/>
              <a:t>Persist the computed column so the value is pre-computed</a:t>
            </a:r>
          </a:p>
          <a:p>
            <a:pPr lvl="1"/>
            <a:r>
              <a:rPr lang="en-US" sz="1800" dirty="0"/>
              <a:t>Index the computed column for fast lookup</a:t>
            </a:r>
          </a:p>
          <a:p>
            <a:r>
              <a:rPr lang="en-US" sz="2400" dirty="0"/>
              <a:t>Consider storing JSON inside in-memory optimized tables</a:t>
            </a:r>
          </a:p>
          <a:p>
            <a:r>
              <a:rPr lang="en-US" sz="2400" dirty="0"/>
              <a:t>Use compiled languages (e.g. C#) rather than scripting languages (</a:t>
            </a:r>
            <a:r>
              <a:rPr lang="en-US" sz="2400"/>
              <a:t>e.g. </a:t>
            </a:r>
            <a:r>
              <a:rPr lang="en-US" sz="2400" dirty="0"/>
              <a:t>T-SQL)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25939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913457"/>
          </a:xfrm>
        </p:spPr>
        <p:txBody>
          <a:bodyPr>
            <a:normAutofit/>
          </a:bodyPr>
          <a:lstStyle/>
          <a:p>
            <a:r>
              <a:rPr lang="en-US" sz="2900" dirty="0"/>
              <a:t>Learned about the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900" dirty="0"/>
              <a:t> datatype</a:t>
            </a:r>
          </a:p>
          <a:p>
            <a:r>
              <a:rPr lang="en-US" sz="2900" dirty="0"/>
              <a:t>Learned all the JSON operators:</a:t>
            </a:r>
          </a:p>
          <a:p>
            <a:endParaRPr lang="en-US" sz="2900" dirty="0"/>
          </a:p>
          <a:p>
            <a:endParaRPr lang="en-US" sz="2900" dirty="0"/>
          </a:p>
          <a:p>
            <a:endParaRPr lang="en-US" sz="2900" dirty="0"/>
          </a:p>
          <a:p>
            <a:endParaRPr lang="en-US" sz="2900" dirty="0"/>
          </a:p>
          <a:p>
            <a:r>
              <a:rPr lang="en-US" sz="2900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sz="2900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900" dirty="0"/>
              <a:t>Learned how to review “all the JSON” inside SQL Management Studio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F3AB2C-2880-4EDB-BB80-D46B9E16B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17026"/>
              </p:ext>
            </p:extLst>
          </p:nvPr>
        </p:nvGraphicFramePr>
        <p:xfrm>
          <a:off x="925858" y="2627990"/>
          <a:ext cx="10266948" cy="195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5089">
                  <a:extLst>
                    <a:ext uri="{9D8B030D-6E8A-4147-A177-3AD203B41FA5}">
                      <a16:colId xmlns:a16="http://schemas.microsoft.com/office/drawing/2014/main" val="2274405430"/>
                    </a:ext>
                  </a:extLst>
                </a:gridCol>
                <a:gridCol w="5301859">
                  <a:extLst>
                    <a:ext uri="{9D8B030D-6E8A-4147-A177-3AD203B41FA5}">
                      <a16:colId xmlns:a16="http://schemas.microsoft.com/office/drawing/2014/main" val="2471089133"/>
                    </a:ext>
                  </a:extLst>
                </a:gridCol>
              </a:tblGrid>
              <a:tr h="195776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JSON_ARRAY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JSON_ARRAYAGG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JSON_CONTAINS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2025+)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JSON_MODIFY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- “.modify”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JSON_OBJECT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JSON_OBJECTAGG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JSON_PATH_EXISTS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JSON_QUERY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   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JSON_VALUE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OPENJSON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</a:t>
                      </a:r>
                      <a:r>
                        <a:rPr lang="en-US" sz="20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sz="20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WITH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 </a:t>
                      </a:r>
                      <a:r>
                        <a:rPr 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…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FOR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AUTO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b="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…</a:t>
                      </a:r>
                      <a:r>
                        <a:rPr lang="en-US" sz="1800" b="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PATH</a:t>
                      </a:r>
                      <a:endParaRPr lang="en-US" sz="1800" b="0" dirty="0">
                        <a:solidFill>
                          <a:srgbClr val="80808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593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Time for lunch!</a:t>
            </a:r>
          </a:p>
          <a:p>
            <a:endParaRPr lang="en-US" dirty="0"/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77047469-BBDD-4856-BF7D-50BAD7B1B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6" y="3766912"/>
            <a:ext cx="6137623" cy="711882"/>
          </a:xfrm>
        </p:spPr>
        <p:txBody>
          <a:bodyPr/>
          <a:lstStyle/>
          <a:p>
            <a:r>
              <a:rPr lang="en-US" dirty="0"/>
              <a:t>Jeff Foushee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F15B8FAA-AD59-4DE8-9997-020D286B89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365882" y="4433964"/>
            <a:ext cx="5336557" cy="553208"/>
          </a:xfrm>
        </p:spPr>
        <p:txBody>
          <a:bodyPr/>
          <a:lstStyle/>
          <a:p>
            <a:r>
              <a:rPr lang="en-US" dirty="0"/>
              <a:t>linkedin.com/in/jeff-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AA5FF999-DD12-4F7D-815E-DF2B66BDC83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365882" y="4954942"/>
            <a:ext cx="5336557" cy="55320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github.com/</a:t>
            </a:r>
            <a:r>
              <a:rPr lang="en-US" dirty="0" err="1"/>
              <a:t>jbfoushee</a:t>
            </a:r>
            <a:r>
              <a:rPr lang="en-US" dirty="0"/>
              <a:t>/</a:t>
            </a:r>
            <a:r>
              <a:rPr lang="en-US" dirty="0" err="1"/>
              <a:t>MyPresentations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B774540-21E4-4286-9482-3D2F57576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4978612"/>
            <a:ext cx="455067" cy="455067"/>
          </a:xfrm>
          <a:prstGeom prst="rect">
            <a:avLst/>
          </a:prstGeom>
        </p:spPr>
      </p:pic>
      <p:sp>
        <p:nvSpPr>
          <p:cNvPr id="32" name="Graphic 11">
            <a:extLst>
              <a:ext uri="{FF2B5EF4-FFF2-40B4-BE49-F238E27FC236}">
                <a16:creationId xmlns:a16="http://schemas.microsoft.com/office/drawing/2014/main" id="{BDBF74C2-00DE-4B33-AA8F-1E411DA24DE2}"/>
              </a:ext>
            </a:extLst>
          </p:cNvPr>
          <p:cNvSpPr/>
          <p:nvPr/>
        </p:nvSpPr>
        <p:spPr>
          <a:xfrm>
            <a:off x="876135" y="4445209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1044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445859-2F28-474C-9FD7-06628468FC43}"/>
              </a:ext>
            </a:extLst>
          </p:cNvPr>
          <p:cNvGrpSpPr/>
          <p:nvPr/>
        </p:nvGrpSpPr>
        <p:grpSpPr>
          <a:xfrm>
            <a:off x="6917506" y="3766912"/>
            <a:ext cx="2130600" cy="2124037"/>
            <a:chOff x="8578921" y="4130211"/>
            <a:chExt cx="1263722" cy="130127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E553A62-6125-4E36-8DF3-79DDB00F40E4}"/>
                </a:ext>
              </a:extLst>
            </p:cNvPr>
            <p:cNvSpPr/>
            <p:nvPr/>
          </p:nvSpPr>
          <p:spPr>
            <a:xfrm>
              <a:off x="8578921" y="4130211"/>
              <a:ext cx="1263722" cy="130127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4034870-6F65-4C08-9A02-04C02ED5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6272" y="4270187"/>
              <a:ext cx="1070115" cy="106241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F8F7C-55A7-4231-8046-0E444888B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439259"/>
            <a:ext cx="478737" cy="478737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B57CA41-9A96-48A2-85D4-01A71FD9EA08}"/>
              </a:ext>
            </a:extLst>
          </p:cNvPr>
          <p:cNvSpPr txBox="1">
            <a:spLocks/>
          </p:cNvSpPr>
          <p:nvPr/>
        </p:nvSpPr>
        <p:spPr bwMode="auto">
          <a:xfrm>
            <a:off x="1378681" y="5403768"/>
            <a:ext cx="5336557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defRPr sz="2400" b="0" i="0" kern="1200">
                <a:solidFill>
                  <a:schemeClr val="bg1"/>
                </a:solidFill>
                <a:latin typeface="Kanit Medium" pitchFamily="2" charset="-34"/>
                <a:ea typeface="+mn-ea"/>
                <a:cs typeface="Kanit Medium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5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5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jefffoushee.com</a:t>
            </a:r>
          </a:p>
        </p:txBody>
      </p:sp>
    </p:spTree>
    <p:extLst>
      <p:ext uri="{BB962C8B-B14F-4D97-AF65-F5344CB8AC3E}">
        <p14:creationId xmlns:p14="http://schemas.microsoft.com/office/powerpoint/2010/main" val="22167839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BCADEB2-65C0-481B-8B68-03C26D1585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99513" y="1009650"/>
            <a:ext cx="2419350" cy="2419350"/>
          </a:xfrm>
        </p:spPr>
      </p:pic>
    </p:spTree>
    <p:extLst>
      <p:ext uri="{BB962C8B-B14F-4D97-AF65-F5344CB8AC3E}">
        <p14:creationId xmlns:p14="http://schemas.microsoft.com/office/powerpoint/2010/main" val="272330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 2025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Redgate theme v2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4.xml><?xml version="1.0" encoding="utf-8"?>
<a:theme xmlns:a="http://schemas.openxmlformats.org/drawingml/2006/main" name="PASS on Tour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110250</TotalTime>
  <Words>10871</Words>
  <Application>Microsoft Office PowerPoint</Application>
  <PresentationFormat>Widescreen</PresentationFormat>
  <Paragraphs>1686</Paragraphs>
  <Slides>94</Slides>
  <Notes>80</Notes>
  <HiddenSlides>1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94</vt:i4>
      </vt:variant>
    </vt:vector>
  </HeadingPairs>
  <TitlesOfParts>
    <vt:vector size="115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IBM Plex Sans</vt:lpstr>
      <vt:lpstr>Kanit Light</vt:lpstr>
      <vt:lpstr>Kanit Medium</vt:lpstr>
      <vt:lpstr>Kanit SemiBold</vt:lpstr>
      <vt:lpstr>Roboto</vt:lpstr>
      <vt:lpstr>Roboto Regular</vt:lpstr>
      <vt:lpstr>Segoe UI</vt:lpstr>
      <vt:lpstr>SFMono-Regular</vt:lpstr>
      <vt:lpstr>Verdana</vt:lpstr>
      <vt:lpstr>Wingdings</vt:lpstr>
      <vt:lpstr>Office Theme</vt:lpstr>
      <vt:lpstr>PASS 2025</vt:lpstr>
      <vt:lpstr>Redgate theme v2</vt:lpstr>
      <vt:lpstr>PASS on Tour</vt:lpstr>
      <vt:lpstr>Reviewing after the presentation?</vt:lpstr>
      <vt:lpstr>The JSON T-SQL Operators</vt:lpstr>
      <vt:lpstr>PowerPoint Presentation</vt:lpstr>
      <vt:lpstr>PowerPoint Presentation</vt:lpstr>
      <vt:lpstr>PowerPoint Presentation</vt:lpstr>
      <vt:lpstr>Jeff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JSON datatype</vt:lpstr>
      <vt:lpstr>SSMS 21 (and below) is not JSON-type friendly</vt:lpstr>
      <vt:lpstr>Datatype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PowerPoint Presentation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&lt;jsontype_column&gt;.modify</vt:lpstr>
      <vt:lpstr>Mitigating for Performance</vt:lpstr>
      <vt:lpstr>Where do we go from here?</vt:lpstr>
      <vt:lpstr>PowerPoint Presentation</vt:lpstr>
      <vt:lpstr>PowerPoint Presentation</vt:lpstr>
      <vt:lpstr>PowerPoint Presentation</vt:lpstr>
      <vt:lpstr>Jeff Foushee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286</cp:revision>
  <dcterms:created xsi:type="dcterms:W3CDTF">2024-01-27T23:55:18Z</dcterms:created>
  <dcterms:modified xsi:type="dcterms:W3CDTF">2025-11-19T14:21:36Z</dcterms:modified>
</cp:coreProperties>
</file>